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13"/>
  </p:notesMasterIdLst>
  <p:handoutMasterIdLst>
    <p:handoutMasterId r:id="rId14"/>
  </p:handoutMasterIdLst>
  <p:sldIdLst>
    <p:sldId id="260" r:id="rId3"/>
    <p:sldId id="257" r:id="rId4"/>
    <p:sldId id="261" r:id="rId5"/>
    <p:sldId id="266" r:id="rId6"/>
    <p:sldId id="258" r:id="rId7"/>
    <p:sldId id="267" r:id="rId8"/>
    <p:sldId id="265" r:id="rId9"/>
    <p:sldId id="262" r:id="rId10"/>
    <p:sldId id="263" r:id="rId11"/>
    <p:sldId id="264" r:id="rId12"/>
  </p:sldIdLst>
  <p:sldSz cx="9144000" cy="6858000" type="screen4x3"/>
  <p:notesSz cx="9874250" cy="67976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8" d="100"/>
          <a:sy n="98" d="100"/>
        </p:scale>
        <p:origin x="65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presProps" Target="presProps.xml"/><Relationship Id="rId10" Type="http://schemas.openxmlformats.org/officeDocument/2006/relationships/slide" Target="slides/slide8.xml"/><Relationship Id="rId19" Type="http://schemas.microsoft.com/office/2015/10/relationships/revisionInfo" Target="revisionInfo.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4278842" cy="339884"/>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sz="quarter" idx="1"/>
          </p:nvPr>
        </p:nvSpPr>
        <p:spPr>
          <a:xfrm>
            <a:off x="5593123" y="0"/>
            <a:ext cx="4278842" cy="339884"/>
          </a:xfrm>
          <a:prstGeom prst="rect">
            <a:avLst/>
          </a:prstGeom>
        </p:spPr>
        <p:txBody>
          <a:bodyPr vert="horz" lIns="91440" tIns="45720" rIns="91440" bIns="45720" rtlCol="0"/>
          <a:lstStyle>
            <a:lvl1pPr algn="r">
              <a:defRPr sz="1200"/>
            </a:lvl1pPr>
          </a:lstStyle>
          <a:p>
            <a:fld id="{E98247CB-03CE-4C78-AB3F-87F4DEFF60A2}" type="datetimeFigureOut">
              <a:rPr lang="en-GB" smtClean="0"/>
              <a:t>14/05/2018</a:t>
            </a:fld>
            <a:endParaRPr lang="en-GB"/>
          </a:p>
        </p:txBody>
      </p:sp>
      <p:sp>
        <p:nvSpPr>
          <p:cNvPr id="4" name="Footer Placeholder 3"/>
          <p:cNvSpPr>
            <a:spLocks noGrp="1"/>
          </p:cNvSpPr>
          <p:nvPr>
            <p:ph type="ftr" sz="quarter" idx="2"/>
          </p:nvPr>
        </p:nvSpPr>
        <p:spPr>
          <a:xfrm>
            <a:off x="0" y="6456612"/>
            <a:ext cx="4278842" cy="339884"/>
          </a:xfrm>
          <a:prstGeom prst="rect">
            <a:avLst/>
          </a:prstGeom>
        </p:spPr>
        <p:txBody>
          <a:bodyPr vert="horz" lIns="91440" tIns="45720" rIns="91440" bIns="45720" rtlCol="0" anchor="b"/>
          <a:lstStyle>
            <a:lvl1pPr algn="l">
              <a:defRPr sz="1200"/>
            </a:lvl1pPr>
          </a:lstStyle>
          <a:p>
            <a:endParaRPr lang="en-GB"/>
          </a:p>
        </p:txBody>
      </p:sp>
      <p:sp>
        <p:nvSpPr>
          <p:cNvPr id="5" name="Slide Number Placeholder 4"/>
          <p:cNvSpPr>
            <a:spLocks noGrp="1"/>
          </p:cNvSpPr>
          <p:nvPr>
            <p:ph type="sldNum" sz="quarter" idx="3"/>
          </p:nvPr>
        </p:nvSpPr>
        <p:spPr>
          <a:xfrm>
            <a:off x="5593123" y="6456612"/>
            <a:ext cx="4278842" cy="339884"/>
          </a:xfrm>
          <a:prstGeom prst="rect">
            <a:avLst/>
          </a:prstGeom>
        </p:spPr>
        <p:txBody>
          <a:bodyPr vert="horz" lIns="91440" tIns="45720" rIns="91440" bIns="45720" rtlCol="0" anchor="b"/>
          <a:lstStyle>
            <a:lvl1pPr algn="r">
              <a:defRPr sz="1200"/>
            </a:lvl1pPr>
          </a:lstStyle>
          <a:p>
            <a:fld id="{1FE289F0-B1C0-4B5E-9E4F-6C5625ACE501}" type="slidenum">
              <a:rPr lang="en-GB" smtClean="0"/>
              <a:t>‹#›</a:t>
            </a:fld>
            <a:endParaRPr lang="en-GB"/>
          </a:p>
        </p:txBody>
      </p:sp>
    </p:spTree>
    <p:extLst>
      <p:ext uri="{BB962C8B-B14F-4D97-AF65-F5344CB8AC3E}">
        <p14:creationId xmlns:p14="http://schemas.microsoft.com/office/powerpoint/2010/main" val="149911192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4278842" cy="339884"/>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5593123" y="0"/>
            <a:ext cx="4278842" cy="339884"/>
          </a:xfrm>
          <a:prstGeom prst="rect">
            <a:avLst/>
          </a:prstGeom>
        </p:spPr>
        <p:txBody>
          <a:bodyPr vert="horz" lIns="91440" tIns="45720" rIns="91440" bIns="45720" rtlCol="0"/>
          <a:lstStyle>
            <a:lvl1pPr algn="r">
              <a:defRPr sz="1200"/>
            </a:lvl1pPr>
          </a:lstStyle>
          <a:p>
            <a:fld id="{3889D76D-358E-42CE-B055-185E40B3A552}" type="datetimeFigureOut">
              <a:rPr lang="en-GB" smtClean="0"/>
              <a:t>14/05/2018</a:t>
            </a:fld>
            <a:endParaRPr lang="en-GB"/>
          </a:p>
        </p:txBody>
      </p:sp>
      <p:sp>
        <p:nvSpPr>
          <p:cNvPr id="4" name="Slide Image Placeholder 3"/>
          <p:cNvSpPr>
            <a:spLocks noGrp="1" noRot="1" noChangeAspect="1"/>
          </p:cNvSpPr>
          <p:nvPr>
            <p:ph type="sldImg" idx="2"/>
          </p:nvPr>
        </p:nvSpPr>
        <p:spPr>
          <a:xfrm>
            <a:off x="3236913" y="509588"/>
            <a:ext cx="3400425" cy="2549525"/>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987425" y="3228895"/>
            <a:ext cx="7899400" cy="3058954"/>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6456612"/>
            <a:ext cx="4278842" cy="339884"/>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5593123" y="6456612"/>
            <a:ext cx="4278842" cy="339884"/>
          </a:xfrm>
          <a:prstGeom prst="rect">
            <a:avLst/>
          </a:prstGeom>
        </p:spPr>
        <p:txBody>
          <a:bodyPr vert="horz" lIns="91440" tIns="45720" rIns="91440" bIns="45720" rtlCol="0" anchor="b"/>
          <a:lstStyle>
            <a:lvl1pPr algn="r">
              <a:defRPr sz="1200"/>
            </a:lvl1pPr>
          </a:lstStyle>
          <a:p>
            <a:fld id="{A12C5EDE-6ECF-4E33-BE60-CD0138DFD8DE}" type="slidenum">
              <a:rPr lang="en-GB" smtClean="0"/>
              <a:t>‹#›</a:t>
            </a:fld>
            <a:endParaRPr lang="en-GB"/>
          </a:p>
        </p:txBody>
      </p:sp>
    </p:spTree>
    <p:extLst>
      <p:ext uri="{BB962C8B-B14F-4D97-AF65-F5344CB8AC3E}">
        <p14:creationId xmlns:p14="http://schemas.microsoft.com/office/powerpoint/2010/main" val="128742337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7"/>
          <p:cNvSpPr>
            <a:spLocks noGrp="1" noChangeArrowheads="1"/>
          </p:cNvSpPr>
          <p:nvPr>
            <p:ph type="sldNum" sz="quarter" idx="5"/>
          </p:nvPr>
        </p:nvSpPr>
        <p:spPr>
          <a:noFill/>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BBB059D1-56EA-4E5D-8895-84099915A816}" type="slidenum">
              <a:rPr lang="en-US" altLang="en-US" smtClean="0"/>
              <a:pPr eaLnBrk="1" hangingPunct="1">
                <a:spcBef>
                  <a:spcPct val="0"/>
                </a:spcBef>
              </a:pPr>
              <a:t>1</a:t>
            </a:fld>
            <a:endParaRPr lang="en-US" altLang="en-US" dirty="0"/>
          </a:p>
        </p:txBody>
      </p:sp>
      <p:sp>
        <p:nvSpPr>
          <p:cNvPr id="39939" name="Rectangle 2"/>
          <p:cNvSpPr>
            <a:spLocks noGrp="1" noRot="1" noChangeAspect="1" noChangeArrowheads="1" noTextEdit="1"/>
          </p:cNvSpPr>
          <p:nvPr>
            <p:ph type="sldImg"/>
          </p:nvPr>
        </p:nvSpPr>
        <p:spPr>
          <a:ln/>
        </p:spPr>
      </p:sp>
      <p:sp>
        <p:nvSpPr>
          <p:cNvPr id="39940" name="Rectangle 3"/>
          <p:cNvSpPr>
            <a:spLocks noGrp="1" noChangeArrowheads="1"/>
          </p:cNvSpPr>
          <p:nvPr>
            <p:ph type="body" idx="1"/>
          </p:nvPr>
        </p:nvSpPr>
        <p:spPr>
          <a:noFill/>
        </p:spPr>
        <p:txBody>
          <a:bodyPr/>
          <a:lstStyle/>
          <a:p>
            <a:pPr eaLnBrk="1" hangingPunct="1"/>
            <a:endParaRPr lang="en-US" alt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A68FF051-9916-4C1B-B67B-7E0B809352EA}"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38024978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A68FF051-9916-4C1B-B67B-7E0B809352EA}"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97260433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A68FF051-9916-4C1B-B67B-7E0B809352EA}"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276117213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178734947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117421227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77570674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380875925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277618212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355630347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113098632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20035960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A68FF051-9916-4C1B-B67B-7E0B809352EA}"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2638031781"/>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135019057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172001598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3565037841"/>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220402943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A68FF051-9916-4C1B-B67B-7E0B809352EA}"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23124360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A68FF051-9916-4C1B-B67B-7E0B809352EA}"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33727235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A68FF051-9916-4C1B-B67B-7E0B809352EA}" type="datetimeFigureOut">
              <a:rPr lang="en-GB" smtClean="0"/>
              <a:t>14/05/2018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29188830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A68FF051-9916-4C1B-B67B-7E0B809352EA}" type="datetimeFigureOut">
              <a:rPr lang="en-GB" smtClean="0"/>
              <a:t>14/05/2018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16938669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68FF051-9916-4C1B-B67B-7E0B809352EA}" type="datetimeFigureOut">
              <a:rPr lang="en-GB" smtClean="0"/>
              <a:t>14/05/2018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106875785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A68FF051-9916-4C1B-B67B-7E0B809352EA}"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23994062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A68FF051-9916-4C1B-B67B-7E0B809352EA}"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1206632-B7E1-479D-8BFE-7F6F5A62C95C}" type="slidenum">
              <a:rPr lang="en-GB" smtClean="0"/>
              <a:t>‹#›</a:t>
            </a:fld>
            <a:endParaRPr lang="en-GB"/>
          </a:p>
        </p:txBody>
      </p:sp>
    </p:spTree>
    <p:extLst>
      <p:ext uri="{BB962C8B-B14F-4D97-AF65-F5344CB8AC3E}">
        <p14:creationId xmlns:p14="http://schemas.microsoft.com/office/powerpoint/2010/main" val="26253090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68FF051-9916-4C1B-B67B-7E0B809352EA}" type="datetimeFigureOut">
              <a:rPr lang="en-GB" smtClean="0"/>
              <a:t>14/05/2018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1206632-B7E1-479D-8BFE-7F6F5A62C95C}" type="slidenum">
              <a:rPr lang="en-GB" smtClean="0"/>
              <a:t>‹#›</a:t>
            </a:fld>
            <a:endParaRPr lang="en-GB"/>
          </a:p>
        </p:txBody>
      </p:sp>
    </p:spTree>
    <p:extLst>
      <p:ext uri="{BB962C8B-B14F-4D97-AF65-F5344CB8AC3E}">
        <p14:creationId xmlns:p14="http://schemas.microsoft.com/office/powerpoint/2010/main" val="141981264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4"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60674305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9.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14.xml"/><Relationship Id="rId4" Type="http://schemas.openxmlformats.org/officeDocument/2006/relationships/hyperlink" Target="mailto:ihrhrt@who.int"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ctrTitle"/>
          </p:nvPr>
        </p:nvSpPr>
        <p:spPr>
          <a:xfrm>
            <a:off x="3923928" y="84138"/>
            <a:ext cx="5186735" cy="1752600"/>
          </a:xfrm>
        </p:spPr>
        <p:txBody>
          <a:bodyPr/>
          <a:lstStyle/>
          <a:p>
            <a:pPr algn="r" eaLnBrk="1" hangingPunct="1"/>
            <a:r>
              <a:rPr lang="en-US" altLang="en-US" sz="3200" b="1" dirty="0">
                <a:solidFill>
                  <a:srgbClr val="002060"/>
                </a:solidFill>
                <a:latin typeface="Arial" panose="020B0604020202020204" pitchFamily="34" charset="0"/>
                <a:cs typeface="Arial" panose="020B0604020202020204" pitchFamily="34" charset="0"/>
              </a:rPr>
              <a:t>Rapid Response Teams </a:t>
            </a:r>
            <a:r>
              <a:rPr lang="en-US" altLang="en-US" sz="3200" b="1" dirty="0">
                <a:solidFill>
                  <a:srgbClr val="0070C0"/>
                </a:solidFill>
                <a:latin typeface="Arial" panose="020B0604020202020204" pitchFamily="34" charset="0"/>
                <a:cs typeface="Arial" panose="020B0604020202020204" pitchFamily="34" charset="0"/>
              </a:rPr>
              <a:t>Training</a:t>
            </a:r>
          </a:p>
        </p:txBody>
      </p:sp>
      <p:sp>
        <p:nvSpPr>
          <p:cNvPr id="15363" name="Subtitle 2"/>
          <p:cNvSpPr>
            <a:spLocks noGrp="1"/>
          </p:cNvSpPr>
          <p:nvPr>
            <p:ph type="subTitle" idx="1"/>
          </p:nvPr>
        </p:nvSpPr>
        <p:spPr>
          <a:xfrm>
            <a:off x="0" y="5013176"/>
            <a:ext cx="9144000" cy="720774"/>
          </a:xfrm>
          <a:solidFill>
            <a:schemeClr val="bg1"/>
          </a:solidFill>
        </p:spPr>
        <p:txBody>
          <a:bodyPr>
            <a:normAutofit/>
          </a:bodyPr>
          <a:lstStyle/>
          <a:p>
            <a:pPr algn="l" eaLnBrk="1" hangingPunct="1"/>
            <a:r>
              <a:rPr lang="en-US" altLang="en-US" b="1" dirty="0">
                <a:solidFill>
                  <a:srgbClr val="002060"/>
                </a:solidFill>
                <a:latin typeface="Arial" panose="020B0604020202020204" pitchFamily="34" charset="0"/>
                <a:cs typeface="Arial" panose="020B0604020202020204" pitchFamily="34" charset="0"/>
              </a:rPr>
              <a:t>A3.2 Exercise: </a:t>
            </a:r>
            <a:r>
              <a:rPr lang="en-US" altLang="en-US" b="1">
                <a:solidFill>
                  <a:srgbClr val="002060"/>
                </a:solidFill>
                <a:latin typeface="Arial" panose="020B0604020202020204" pitchFamily="34" charset="0"/>
                <a:cs typeface="Arial" panose="020B0604020202020204" pitchFamily="34" charset="0"/>
              </a:rPr>
              <a:t>logistics checklist</a:t>
            </a:r>
            <a:endParaRPr lang="en-US" altLang="en-US" b="1" dirty="0">
              <a:solidFill>
                <a:srgbClr val="002060"/>
              </a:solidFill>
              <a:latin typeface="Arial" panose="020B0604020202020204" pitchFamily="34" charset="0"/>
              <a:cs typeface="Arial" panose="020B0604020202020204" pitchFamily="34" charset="0"/>
            </a:endParaRPr>
          </a:p>
        </p:txBody>
      </p:sp>
      <p:sp>
        <p:nvSpPr>
          <p:cNvPr id="2" name="TextBox 1"/>
          <p:cNvSpPr txBox="1"/>
          <p:nvPr/>
        </p:nvSpPr>
        <p:spPr>
          <a:xfrm>
            <a:off x="35496" y="5661942"/>
            <a:ext cx="2376264" cy="430887"/>
          </a:xfrm>
          <a:prstGeom prst="rect">
            <a:avLst/>
          </a:prstGeom>
          <a:noFill/>
        </p:spPr>
        <p:txBody>
          <a:bodyPr wrap="square" rtlCol="0">
            <a:spAutoFit/>
          </a:bodyPr>
          <a:lstStyle/>
          <a:p>
            <a:r>
              <a:rPr lang="en-US" altLang="en-US" sz="2200" b="1" dirty="0">
                <a:solidFill>
                  <a:srgbClr val="002060"/>
                </a:solidFill>
                <a:cs typeface="Arial" charset="0"/>
              </a:rPr>
              <a:t>Duration: 60’</a:t>
            </a:r>
          </a:p>
        </p:txBody>
      </p:sp>
      <p:sp>
        <p:nvSpPr>
          <p:cNvPr id="3" name="TextBox 2">
            <a:extLst>
              <a:ext uri="{FF2B5EF4-FFF2-40B4-BE49-F238E27FC236}">
                <a16:creationId xmlns:a16="http://schemas.microsoft.com/office/drawing/2014/main" id="{8B504C1D-F92F-4787-9D42-AEA115AD00E8}"/>
              </a:ext>
            </a:extLst>
          </p:cNvPr>
          <p:cNvSpPr txBox="1"/>
          <p:nvPr/>
        </p:nvSpPr>
        <p:spPr>
          <a:xfrm>
            <a:off x="35496" y="6381328"/>
            <a:ext cx="1774460"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14/05/2018</a:t>
            </a:r>
            <a:endParaRPr lang="en-US" sz="1400" dirty="0">
              <a:solidFill>
                <a:srgbClr val="002060"/>
              </a:solidFill>
            </a:endParaRPr>
          </a:p>
        </p:txBody>
      </p:sp>
    </p:spTree>
    <p:extLst>
      <p:ext uri="{BB962C8B-B14F-4D97-AF65-F5344CB8AC3E}">
        <p14:creationId xmlns:p14="http://schemas.microsoft.com/office/powerpoint/2010/main" val="52913784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txBody>
          <a:bodyPr/>
          <a:lstStyle/>
          <a:p>
            <a:r>
              <a:rPr lang="fr-FR" sz="5400" b="1" i="1" dirty="0" err="1">
                <a:solidFill>
                  <a:srgbClr val="002060"/>
                </a:solidFill>
              </a:rPr>
              <a:t>Thank</a:t>
            </a:r>
            <a:r>
              <a:rPr lang="fr-FR" sz="5400" b="1" i="1" dirty="0">
                <a:solidFill>
                  <a:srgbClr val="002060"/>
                </a:solidFill>
              </a:rPr>
              <a:t> </a:t>
            </a:r>
            <a:r>
              <a:rPr lang="fr-FR" sz="5400" b="1" i="1" dirty="0" err="1">
                <a:solidFill>
                  <a:srgbClr val="002060"/>
                </a:solidFill>
              </a:rPr>
              <a:t>you</a:t>
            </a:r>
            <a:r>
              <a:rPr lang="fr-FR" sz="5400" b="1" i="1" dirty="0">
                <a:solidFill>
                  <a:srgbClr val="002060"/>
                </a:solidFill>
              </a:rPr>
              <a:t>!</a:t>
            </a:r>
            <a:endParaRPr lang="en-US" sz="5400" b="1" i="1" dirty="0">
              <a:solidFill>
                <a:srgbClr val="002060"/>
              </a:solidFill>
            </a:endParaRPr>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24856611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116632"/>
            <a:ext cx="8229600" cy="1143000"/>
          </a:xfrm>
        </p:spPr>
        <p:txBody>
          <a:bodyPr>
            <a:normAutofit/>
          </a:bodyPr>
          <a:lstStyle/>
          <a:p>
            <a:r>
              <a:rPr lang="fr-FR" sz="3600" b="1" dirty="0">
                <a:solidFill>
                  <a:srgbClr val="002060"/>
                </a:solidFill>
              </a:rPr>
              <a:t>Learning objectives</a:t>
            </a:r>
            <a:endParaRPr lang="en-GB" sz="3600" b="1" dirty="0">
              <a:solidFill>
                <a:srgbClr val="002060"/>
              </a:solidFill>
            </a:endParaRPr>
          </a:p>
        </p:txBody>
      </p:sp>
      <p:sp>
        <p:nvSpPr>
          <p:cNvPr id="3" name="Content Placeholder 2"/>
          <p:cNvSpPr>
            <a:spLocks noGrp="1"/>
          </p:cNvSpPr>
          <p:nvPr>
            <p:ph idx="4294967295"/>
          </p:nvPr>
        </p:nvSpPr>
        <p:spPr>
          <a:xfrm>
            <a:off x="251520" y="1268760"/>
            <a:ext cx="8229600" cy="4924425"/>
          </a:xfrm>
        </p:spPr>
        <p:txBody>
          <a:bodyPr>
            <a:noAutofit/>
          </a:bodyPr>
          <a:lstStyle/>
          <a:p>
            <a:pPr marL="0" indent="0">
              <a:buNone/>
            </a:pPr>
            <a:r>
              <a:rPr lang="en-US" sz="2400" dirty="0"/>
              <a:t>At the end of this activity you should be able to:</a:t>
            </a:r>
          </a:p>
          <a:p>
            <a:pPr marL="0" indent="0">
              <a:buNone/>
            </a:pPr>
            <a:endParaRPr lang="en-US" sz="1600" dirty="0"/>
          </a:p>
          <a:p>
            <a:r>
              <a:rPr lang="en-US" sz="2400" dirty="0"/>
              <a:t>Identify the </a:t>
            </a:r>
            <a:r>
              <a:rPr lang="en-GB" sz="2400" dirty="0"/>
              <a:t>equipment, materials and supplies needed </a:t>
            </a:r>
            <a:r>
              <a:rPr lang="en-US" sz="2400" dirty="0"/>
              <a:t>by RRT members for a specific public heath event.</a:t>
            </a:r>
          </a:p>
          <a:p>
            <a:pPr marL="0" indent="0">
              <a:buNone/>
            </a:pPr>
            <a:endParaRPr lang="en-US" sz="2400" dirty="0"/>
          </a:p>
          <a:p>
            <a:pPr marL="0" indent="0">
              <a:buNone/>
            </a:pPr>
            <a:endParaRPr lang="en-GB" sz="1800" dirty="0"/>
          </a:p>
        </p:txBody>
      </p:sp>
    </p:spTree>
    <p:extLst>
      <p:ext uri="{BB962C8B-B14F-4D97-AF65-F5344CB8AC3E}">
        <p14:creationId xmlns:p14="http://schemas.microsoft.com/office/powerpoint/2010/main" val="227850604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r-FR" sz="3600" b="1" dirty="0">
                <a:solidFill>
                  <a:srgbClr val="002060"/>
                </a:solidFill>
              </a:rPr>
              <a:t>Instructions</a:t>
            </a:r>
            <a:endParaRPr lang="en-GB" sz="3600" b="1" dirty="0">
              <a:solidFill>
                <a:srgbClr val="002060"/>
              </a:solidFill>
            </a:endParaRPr>
          </a:p>
        </p:txBody>
      </p:sp>
      <p:sp>
        <p:nvSpPr>
          <p:cNvPr id="3" name="Content Placeholder 2"/>
          <p:cNvSpPr>
            <a:spLocks noGrp="1"/>
          </p:cNvSpPr>
          <p:nvPr>
            <p:ph idx="4294967295"/>
          </p:nvPr>
        </p:nvSpPr>
        <p:spPr>
          <a:xfrm>
            <a:off x="395536" y="1340768"/>
            <a:ext cx="8229600" cy="4924425"/>
          </a:xfrm>
        </p:spPr>
        <p:txBody>
          <a:bodyPr>
            <a:noAutofit/>
          </a:bodyPr>
          <a:lstStyle/>
          <a:p>
            <a:pPr marL="0" indent="0">
              <a:buNone/>
            </a:pPr>
            <a:r>
              <a:rPr lang="en-GB" sz="2400" dirty="0"/>
              <a:t>1/ Each group is given a brief description of a syndrome to which they are responding:</a:t>
            </a:r>
          </a:p>
          <a:p>
            <a:pPr lvl="1"/>
            <a:r>
              <a:rPr lang="en-GB" sz="2400" dirty="0"/>
              <a:t>Suspected Ebola Virus Disease (EVD)</a:t>
            </a:r>
          </a:p>
          <a:p>
            <a:pPr lvl="1"/>
            <a:r>
              <a:rPr lang="en-GB" sz="2400" dirty="0"/>
              <a:t>Suspected Rift Valley Fever</a:t>
            </a:r>
          </a:p>
          <a:p>
            <a:pPr lvl="1"/>
            <a:r>
              <a:rPr lang="en-GB" sz="2400" dirty="0"/>
              <a:t>Suspected Anthrax</a:t>
            </a:r>
          </a:p>
          <a:p>
            <a:pPr lvl="1"/>
            <a:r>
              <a:rPr lang="en-GB" sz="2400" dirty="0"/>
              <a:t>Suspected Severe Acute Respiratory Syndrome</a:t>
            </a:r>
          </a:p>
          <a:p>
            <a:endParaRPr lang="en-GB" sz="2400" dirty="0"/>
          </a:p>
          <a:p>
            <a:pPr marL="0" indent="0">
              <a:buNone/>
            </a:pPr>
            <a:r>
              <a:rPr lang="en-GB" sz="2400" dirty="0"/>
              <a:t>2/ Each group should prepare a checklist of materials and equipment to bring to the field.</a:t>
            </a:r>
          </a:p>
        </p:txBody>
      </p:sp>
    </p:spTree>
    <p:extLst>
      <p:ext uri="{BB962C8B-B14F-4D97-AF65-F5344CB8AC3E}">
        <p14:creationId xmlns:p14="http://schemas.microsoft.com/office/powerpoint/2010/main" val="277904895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r-FR" sz="3600" b="1" dirty="0">
                <a:solidFill>
                  <a:srgbClr val="FF0000"/>
                </a:solidFill>
              </a:rPr>
              <a:t>Instructions</a:t>
            </a:r>
            <a:endParaRPr lang="en-GB" sz="3600" b="1" dirty="0">
              <a:solidFill>
                <a:srgbClr val="FF0000"/>
              </a:solidFill>
            </a:endParaRPr>
          </a:p>
        </p:txBody>
      </p:sp>
      <p:sp>
        <p:nvSpPr>
          <p:cNvPr id="3" name="Content Placeholder 2"/>
          <p:cNvSpPr>
            <a:spLocks noGrp="1"/>
          </p:cNvSpPr>
          <p:nvPr>
            <p:ph idx="4294967295"/>
          </p:nvPr>
        </p:nvSpPr>
        <p:spPr>
          <a:xfrm>
            <a:off x="395536" y="1340768"/>
            <a:ext cx="8229600" cy="4924425"/>
          </a:xfrm>
        </p:spPr>
        <p:txBody>
          <a:bodyPr>
            <a:noAutofit/>
          </a:bodyPr>
          <a:lstStyle/>
          <a:p>
            <a:pPr marL="0" indent="0" algn="ctr">
              <a:buNone/>
            </a:pPr>
            <a:r>
              <a:rPr lang="en-US" sz="2400" i="1" dirty="0">
                <a:solidFill>
                  <a:srgbClr val="FF0000"/>
                </a:solidFill>
              </a:rPr>
              <a:t>Note to facilitator:</a:t>
            </a:r>
          </a:p>
          <a:p>
            <a:pPr marL="0" indent="0" algn="ctr">
              <a:buNone/>
            </a:pPr>
            <a:r>
              <a:rPr lang="en-US" sz="2400" i="1" dirty="0">
                <a:solidFill>
                  <a:srgbClr val="FF0000"/>
                </a:solidFill>
              </a:rPr>
              <a:t>If relevant, you can replace the diseases proposed on the previous slide by other diseases having more relevance/likeliness to occur in the country/region where you deliver the RRT training.</a:t>
            </a:r>
          </a:p>
        </p:txBody>
      </p:sp>
    </p:spTree>
    <p:extLst>
      <p:ext uri="{BB962C8B-B14F-4D97-AF65-F5344CB8AC3E}">
        <p14:creationId xmlns:p14="http://schemas.microsoft.com/office/powerpoint/2010/main" val="25829514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31572"/>
            <a:ext cx="9036496" cy="1143000"/>
          </a:xfrm>
        </p:spPr>
        <p:txBody>
          <a:bodyPr>
            <a:noAutofit/>
          </a:bodyPr>
          <a:lstStyle/>
          <a:p>
            <a:r>
              <a:rPr lang="en-GB" sz="3600" b="1" dirty="0">
                <a:solidFill>
                  <a:srgbClr val="002060"/>
                </a:solidFill>
              </a:rPr>
              <a:t>Debriefing</a:t>
            </a:r>
          </a:p>
        </p:txBody>
      </p:sp>
      <p:sp>
        <p:nvSpPr>
          <p:cNvPr id="3" name="Content Placeholder 2"/>
          <p:cNvSpPr>
            <a:spLocks noGrp="1"/>
          </p:cNvSpPr>
          <p:nvPr>
            <p:ph idx="4294967295"/>
          </p:nvPr>
        </p:nvSpPr>
        <p:spPr>
          <a:xfrm>
            <a:off x="467544" y="1196752"/>
            <a:ext cx="7920880" cy="3672408"/>
          </a:xfrm>
        </p:spPr>
        <p:txBody>
          <a:bodyPr>
            <a:noAutofit/>
          </a:bodyPr>
          <a:lstStyle/>
          <a:p>
            <a:pPr marL="0" indent="0">
              <a:buNone/>
            </a:pPr>
            <a:r>
              <a:rPr lang="en-GB" sz="2000" dirty="0">
                <a:solidFill>
                  <a:srgbClr val="002060"/>
                </a:solidFill>
              </a:rPr>
              <a:t>For all types of public health events RRTs will need equipment, materials and supplies on the following areas:</a:t>
            </a:r>
          </a:p>
          <a:p>
            <a:pPr>
              <a:buFont typeface="Arial" panose="020B0604020202020204" pitchFamily="34" charset="0"/>
              <a:buChar char="•"/>
            </a:pPr>
            <a:r>
              <a:rPr lang="en-GB" sz="2000" dirty="0">
                <a:solidFill>
                  <a:srgbClr val="002060"/>
                </a:solidFill>
              </a:rPr>
              <a:t>Personal and team health</a:t>
            </a:r>
          </a:p>
          <a:p>
            <a:pPr>
              <a:buFont typeface="Arial" panose="020B0604020202020204" pitchFamily="34" charset="0"/>
              <a:buChar char="•"/>
            </a:pPr>
            <a:r>
              <a:rPr lang="en-GB" sz="2000" dirty="0">
                <a:solidFill>
                  <a:srgbClr val="002060"/>
                </a:solidFill>
              </a:rPr>
              <a:t>Printed materials</a:t>
            </a:r>
          </a:p>
          <a:p>
            <a:pPr>
              <a:buFont typeface="Arial" panose="020B0604020202020204" pitchFamily="34" charset="0"/>
              <a:buChar char="•"/>
            </a:pPr>
            <a:r>
              <a:rPr lang="en-GB" sz="2000" dirty="0">
                <a:solidFill>
                  <a:srgbClr val="002060"/>
                </a:solidFill>
              </a:rPr>
              <a:t>Information and Communication Technology (ICT)</a:t>
            </a:r>
          </a:p>
          <a:p>
            <a:pPr>
              <a:buFont typeface="Arial" panose="020B0604020202020204" pitchFamily="34" charset="0"/>
              <a:buChar char="•"/>
            </a:pPr>
            <a:r>
              <a:rPr lang="en-GB" sz="2000" dirty="0">
                <a:solidFill>
                  <a:srgbClr val="002060"/>
                </a:solidFill>
              </a:rPr>
              <a:t>Medical</a:t>
            </a:r>
          </a:p>
          <a:p>
            <a:pPr>
              <a:buFont typeface="Arial" panose="020B0604020202020204" pitchFamily="34" charset="0"/>
              <a:buChar char="•"/>
            </a:pPr>
            <a:r>
              <a:rPr lang="en-GB" sz="2000" dirty="0">
                <a:solidFill>
                  <a:srgbClr val="002060"/>
                </a:solidFill>
              </a:rPr>
              <a:t>Field equipment and PPE</a:t>
            </a:r>
          </a:p>
          <a:p>
            <a:pPr>
              <a:buFont typeface="Arial" panose="020B0604020202020204" pitchFamily="34" charset="0"/>
              <a:buChar char="•"/>
            </a:pPr>
            <a:r>
              <a:rPr lang="en-GB" sz="2000" dirty="0">
                <a:solidFill>
                  <a:srgbClr val="002060"/>
                </a:solidFill>
              </a:rPr>
              <a:t>Transport</a:t>
            </a:r>
          </a:p>
          <a:p>
            <a:pPr>
              <a:buFont typeface="Arial" panose="020B0604020202020204" pitchFamily="34" charset="0"/>
              <a:buChar char="•"/>
            </a:pPr>
            <a:r>
              <a:rPr lang="en-GB" sz="2000" dirty="0">
                <a:solidFill>
                  <a:srgbClr val="002060"/>
                </a:solidFill>
              </a:rPr>
              <a:t>Finances</a:t>
            </a:r>
          </a:p>
        </p:txBody>
      </p:sp>
      <p:sp>
        <p:nvSpPr>
          <p:cNvPr id="4" name="Rounded Rectangle 3"/>
          <p:cNvSpPr/>
          <p:nvPr/>
        </p:nvSpPr>
        <p:spPr>
          <a:xfrm>
            <a:off x="6588224" y="1700808"/>
            <a:ext cx="2448272" cy="2808312"/>
          </a:xfrm>
          <a:prstGeom prst="roundRect">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i="1" dirty="0">
                <a:solidFill>
                  <a:srgbClr val="002060"/>
                </a:solidFill>
              </a:rPr>
              <a:t>The  </a:t>
            </a:r>
            <a:r>
              <a:rPr lang="en-GB" i="1" dirty="0">
                <a:solidFill>
                  <a:srgbClr val="FF0000"/>
                </a:solidFill>
              </a:rPr>
              <a:t>specific </a:t>
            </a:r>
            <a:r>
              <a:rPr lang="en-GB" i="1" dirty="0">
                <a:solidFill>
                  <a:srgbClr val="002060"/>
                </a:solidFill>
              </a:rPr>
              <a:t>equipment, materials and supplies on some of these areas  will  </a:t>
            </a:r>
            <a:r>
              <a:rPr lang="en-GB" i="1" dirty="0">
                <a:solidFill>
                  <a:srgbClr val="FF0000"/>
                </a:solidFill>
              </a:rPr>
              <a:t>vary</a:t>
            </a:r>
            <a:r>
              <a:rPr lang="en-GB" i="1" dirty="0">
                <a:solidFill>
                  <a:srgbClr val="002060"/>
                </a:solidFill>
              </a:rPr>
              <a:t> depending on the type of event and the context of intervention.</a:t>
            </a:r>
            <a:r>
              <a:rPr lang="fr-FR" i="1" dirty="0">
                <a:solidFill>
                  <a:srgbClr val="002060"/>
                </a:solidFill>
              </a:rPr>
              <a:t> </a:t>
            </a:r>
            <a:endParaRPr lang="en-US" i="1" dirty="0">
              <a:solidFill>
                <a:srgbClr val="002060"/>
              </a:solidFill>
            </a:endParaRPr>
          </a:p>
        </p:txBody>
      </p:sp>
      <p:sp>
        <p:nvSpPr>
          <p:cNvPr id="5" name="Rounded Rectangle 4"/>
          <p:cNvSpPr/>
          <p:nvPr/>
        </p:nvSpPr>
        <p:spPr>
          <a:xfrm>
            <a:off x="179512" y="5229200"/>
            <a:ext cx="8856984" cy="576064"/>
          </a:xfrm>
          <a:prstGeom prst="roundRect">
            <a:avLst/>
          </a:prstGeom>
          <a:ln/>
        </p:spPr>
        <p:style>
          <a:lnRef idx="2">
            <a:schemeClr val="accent1"/>
          </a:lnRef>
          <a:fillRef idx="1">
            <a:schemeClr val="lt1"/>
          </a:fillRef>
          <a:effectRef idx="0">
            <a:schemeClr val="accent1"/>
          </a:effectRef>
          <a:fontRef idx="minor">
            <a:schemeClr val="dk1"/>
          </a:fontRef>
        </p:style>
        <p:txBody>
          <a:bodyPr rtlCol="0" anchor="ctr"/>
          <a:lstStyle/>
          <a:p>
            <a:pPr algn="ctr"/>
            <a:r>
              <a:rPr lang="en-GB" i="1" dirty="0">
                <a:solidFill>
                  <a:srgbClr val="002060"/>
                </a:solidFill>
              </a:rPr>
              <a:t>The  equipment, materials and supplies on other areas such as ICT, Transport and Finances may be more “standard”.</a:t>
            </a:r>
            <a:r>
              <a:rPr lang="fr-FR" dirty="0"/>
              <a:t> </a:t>
            </a:r>
            <a:endParaRPr lang="en-US" dirty="0"/>
          </a:p>
        </p:txBody>
      </p:sp>
      <p:sp>
        <p:nvSpPr>
          <p:cNvPr id="6" name="Rectangle 5">
            <a:extLst>
              <a:ext uri="{FF2B5EF4-FFF2-40B4-BE49-F238E27FC236}">
                <a16:creationId xmlns:a16="http://schemas.microsoft.com/office/drawing/2014/main" id="{2DD8C6B5-FADD-4D00-98B0-A1E0BF9AD310}"/>
              </a:ext>
            </a:extLst>
          </p:cNvPr>
          <p:cNvSpPr/>
          <p:nvPr/>
        </p:nvSpPr>
        <p:spPr>
          <a:xfrm>
            <a:off x="791580" y="1930544"/>
            <a:ext cx="3276364" cy="274320"/>
          </a:xfrm>
          <a:prstGeom prst="rect">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a:extLst>
              <a:ext uri="{FF2B5EF4-FFF2-40B4-BE49-F238E27FC236}">
                <a16:creationId xmlns:a16="http://schemas.microsoft.com/office/drawing/2014/main" id="{144ABC89-44E0-407F-A798-40C2E0123FE7}"/>
              </a:ext>
            </a:extLst>
          </p:cNvPr>
          <p:cNvSpPr/>
          <p:nvPr/>
        </p:nvSpPr>
        <p:spPr>
          <a:xfrm>
            <a:off x="792520" y="2302700"/>
            <a:ext cx="3276364" cy="274320"/>
          </a:xfrm>
          <a:prstGeom prst="rect">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a:extLst>
              <a:ext uri="{FF2B5EF4-FFF2-40B4-BE49-F238E27FC236}">
                <a16:creationId xmlns:a16="http://schemas.microsoft.com/office/drawing/2014/main" id="{4613381E-48D3-44D4-864C-C6D636593F73}"/>
              </a:ext>
            </a:extLst>
          </p:cNvPr>
          <p:cNvSpPr/>
          <p:nvPr/>
        </p:nvSpPr>
        <p:spPr>
          <a:xfrm>
            <a:off x="791580" y="3015924"/>
            <a:ext cx="1188132" cy="274320"/>
          </a:xfrm>
          <a:prstGeom prst="rect">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3502FCF9-37FB-48CF-8387-3B6D297DEEDC}"/>
              </a:ext>
            </a:extLst>
          </p:cNvPr>
          <p:cNvSpPr/>
          <p:nvPr/>
        </p:nvSpPr>
        <p:spPr>
          <a:xfrm>
            <a:off x="780360" y="3408648"/>
            <a:ext cx="3276364" cy="274320"/>
          </a:xfrm>
          <a:prstGeom prst="rect">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9648489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6"/>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7"/>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8"/>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9"/>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5"/>
                                        </p:tgtEl>
                                        <p:attrNameLst>
                                          <p:attrName>style.visibility</p:attrName>
                                        </p:attrNameLst>
                                      </p:cBhvr>
                                      <p:to>
                                        <p:strVal val="visible"/>
                                      </p:to>
                                    </p:set>
                                    <p:anim calcmode="lin" valueType="num">
                                      <p:cBhvr additive="base">
                                        <p:cTn id="19" dur="500" fill="hold"/>
                                        <p:tgtEl>
                                          <p:spTgt spid="5"/>
                                        </p:tgtEl>
                                        <p:attrNameLst>
                                          <p:attrName>ppt_x</p:attrName>
                                        </p:attrNameLst>
                                      </p:cBhvr>
                                      <p:tavLst>
                                        <p:tav tm="0">
                                          <p:val>
                                            <p:strVal val="#ppt_x"/>
                                          </p:val>
                                        </p:tav>
                                        <p:tav tm="100000">
                                          <p:val>
                                            <p:strVal val="#ppt_x"/>
                                          </p:val>
                                        </p:tav>
                                      </p:tavLst>
                                    </p:anim>
                                    <p:anim calcmode="lin" valueType="num">
                                      <p:cBhvr additive="base">
                                        <p:cTn id="20" dur="500" fill="hold"/>
                                        <p:tgtEl>
                                          <p:spTgt spid="5"/>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31572"/>
            <a:ext cx="9036496" cy="1143000"/>
          </a:xfrm>
        </p:spPr>
        <p:txBody>
          <a:bodyPr>
            <a:noAutofit/>
          </a:bodyPr>
          <a:lstStyle/>
          <a:p>
            <a:r>
              <a:rPr lang="en-GB" sz="3600" b="1" dirty="0">
                <a:solidFill>
                  <a:srgbClr val="FF0000"/>
                </a:solidFill>
              </a:rPr>
              <a:t>Debriefing</a:t>
            </a:r>
          </a:p>
        </p:txBody>
      </p:sp>
      <p:sp>
        <p:nvSpPr>
          <p:cNvPr id="3" name="Content Placeholder 2"/>
          <p:cNvSpPr>
            <a:spLocks noGrp="1"/>
          </p:cNvSpPr>
          <p:nvPr>
            <p:ph idx="4294967295"/>
          </p:nvPr>
        </p:nvSpPr>
        <p:spPr>
          <a:xfrm>
            <a:off x="467544" y="1196752"/>
            <a:ext cx="7920880" cy="3672408"/>
          </a:xfrm>
        </p:spPr>
        <p:txBody>
          <a:bodyPr>
            <a:noAutofit/>
          </a:bodyPr>
          <a:lstStyle/>
          <a:p>
            <a:pPr marL="0" indent="0">
              <a:buNone/>
            </a:pPr>
            <a:endParaRPr lang="en-GB" sz="2000" dirty="0">
              <a:solidFill>
                <a:srgbClr val="002060"/>
              </a:solidFill>
            </a:endParaRPr>
          </a:p>
          <a:p>
            <a:pPr marL="0" indent="0" algn="ctr">
              <a:buNone/>
            </a:pPr>
            <a:r>
              <a:rPr lang="en-GB" sz="2400" i="1" dirty="0">
                <a:solidFill>
                  <a:srgbClr val="FF0000"/>
                </a:solidFill>
              </a:rPr>
              <a:t>Note to facilitator:</a:t>
            </a:r>
          </a:p>
          <a:p>
            <a:pPr marL="0" indent="0" algn="ctr">
              <a:buNone/>
            </a:pPr>
            <a:r>
              <a:rPr lang="en-GB" sz="2400" i="1" dirty="0">
                <a:solidFill>
                  <a:srgbClr val="FF0000"/>
                </a:solidFill>
              </a:rPr>
              <a:t>Include on the debriefing slides country specific logistics checklists for the diseases chosen for this exercise if available. </a:t>
            </a:r>
          </a:p>
        </p:txBody>
      </p:sp>
    </p:spTree>
    <p:extLst>
      <p:ext uri="{BB962C8B-B14F-4D97-AF65-F5344CB8AC3E}">
        <p14:creationId xmlns:p14="http://schemas.microsoft.com/office/powerpoint/2010/main" val="367369976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31572"/>
            <a:ext cx="9036496" cy="1143000"/>
          </a:xfrm>
        </p:spPr>
        <p:txBody>
          <a:bodyPr>
            <a:noAutofit/>
          </a:bodyPr>
          <a:lstStyle/>
          <a:p>
            <a:r>
              <a:rPr lang="en-GB" sz="3600" b="1" dirty="0" err="1">
                <a:solidFill>
                  <a:srgbClr val="002060"/>
                </a:solidFill>
              </a:rPr>
              <a:t>Exemple</a:t>
            </a:r>
            <a:r>
              <a:rPr lang="en-GB" sz="3600" b="1" dirty="0">
                <a:solidFill>
                  <a:srgbClr val="002060"/>
                </a:solidFill>
              </a:rPr>
              <a:t>: logistics checklist for EVD</a:t>
            </a:r>
          </a:p>
        </p:txBody>
      </p:sp>
      <p:sp>
        <p:nvSpPr>
          <p:cNvPr id="3" name="Content Placeholder 2"/>
          <p:cNvSpPr>
            <a:spLocks noGrp="1"/>
          </p:cNvSpPr>
          <p:nvPr>
            <p:ph idx="4294967295"/>
          </p:nvPr>
        </p:nvSpPr>
        <p:spPr>
          <a:xfrm>
            <a:off x="4401" y="980728"/>
            <a:ext cx="9032095" cy="5399087"/>
          </a:xfrm>
        </p:spPr>
        <p:txBody>
          <a:bodyPr>
            <a:noAutofit/>
          </a:bodyPr>
          <a:lstStyle/>
          <a:p>
            <a:pPr marL="0" indent="0">
              <a:buNone/>
            </a:pPr>
            <a:r>
              <a:rPr lang="en-GB" sz="1400" b="1" dirty="0">
                <a:solidFill>
                  <a:srgbClr val="0070C0"/>
                </a:solidFill>
              </a:rPr>
              <a:t>Personal and team health</a:t>
            </a:r>
          </a:p>
          <a:p>
            <a:pPr lvl="1"/>
            <a:r>
              <a:rPr lang="en-GB" sz="1400" dirty="0"/>
              <a:t>Appropriate vaccinations done</a:t>
            </a:r>
          </a:p>
          <a:p>
            <a:pPr lvl="1"/>
            <a:r>
              <a:rPr lang="en-GB" sz="1400" dirty="0"/>
              <a:t>Personal health kit and routine prescriptions, anti-malarial prophylaxis, alcohol based hand rub, first aid kit, IR thermometer, medevac plan</a:t>
            </a:r>
          </a:p>
          <a:p>
            <a:pPr marL="0" indent="0">
              <a:buNone/>
            </a:pPr>
            <a:endParaRPr lang="en-GB" sz="1400" b="1" dirty="0">
              <a:solidFill>
                <a:srgbClr val="0070C0"/>
              </a:solidFill>
            </a:endParaRPr>
          </a:p>
          <a:p>
            <a:pPr marL="0" indent="0">
              <a:buNone/>
            </a:pPr>
            <a:r>
              <a:rPr lang="en-GB" sz="1400" b="1" dirty="0">
                <a:solidFill>
                  <a:srgbClr val="0070C0"/>
                </a:solidFill>
              </a:rPr>
              <a:t>Printed materials</a:t>
            </a:r>
          </a:p>
          <a:p>
            <a:pPr lvl="1"/>
            <a:r>
              <a:rPr lang="en-GB" sz="1400" dirty="0"/>
              <a:t>Terms of reference for investigation and all available information on the event.</a:t>
            </a:r>
          </a:p>
          <a:p>
            <a:pPr lvl="1"/>
            <a:r>
              <a:rPr lang="en-GB" sz="1400" dirty="0"/>
              <a:t>National contingency plans.</a:t>
            </a:r>
          </a:p>
          <a:p>
            <a:pPr lvl="1"/>
            <a:r>
              <a:rPr lang="en-GB" sz="1400" dirty="0"/>
              <a:t>Standard operating procedures.</a:t>
            </a:r>
          </a:p>
          <a:p>
            <a:pPr lvl="1"/>
            <a:r>
              <a:rPr lang="en-GB" sz="1400" dirty="0"/>
              <a:t>Contact list for central, intermediate and district officials, overall event coordinator and stakeholders.</a:t>
            </a:r>
          </a:p>
          <a:p>
            <a:pPr lvl="1"/>
            <a:r>
              <a:rPr lang="en-GB" sz="1400" dirty="0"/>
              <a:t>Printed case investigation forms, line listing forms, interview questionnaire, case definitions, laboratory shipment forms, situation report template, contact identification and tracing forms, sampling consent forms etc.</a:t>
            </a:r>
          </a:p>
          <a:p>
            <a:pPr lvl="1"/>
            <a:r>
              <a:rPr lang="en-GB" sz="1400" dirty="0"/>
              <a:t>Training materials for rapid training.</a:t>
            </a:r>
          </a:p>
          <a:p>
            <a:pPr lvl="1"/>
            <a:r>
              <a:rPr lang="en-GB" sz="1400" dirty="0"/>
              <a:t>Printed technical guidance, posters, risk communication material. </a:t>
            </a:r>
          </a:p>
          <a:p>
            <a:pPr marL="0" indent="0">
              <a:buNone/>
            </a:pPr>
            <a:endParaRPr lang="en-GB" sz="1400" b="1" dirty="0">
              <a:solidFill>
                <a:srgbClr val="0070C0"/>
              </a:solidFill>
            </a:endParaRPr>
          </a:p>
          <a:p>
            <a:pPr marL="0" indent="0">
              <a:buNone/>
            </a:pPr>
            <a:r>
              <a:rPr lang="en-GB" sz="1400" b="1" dirty="0">
                <a:solidFill>
                  <a:srgbClr val="0070C0"/>
                </a:solidFill>
              </a:rPr>
              <a:t>Information and Communication Technology</a:t>
            </a:r>
          </a:p>
          <a:p>
            <a:pPr lvl="1"/>
            <a:r>
              <a:rPr lang="en-GB" sz="1400" dirty="0"/>
              <a:t>Laptops and Printer</a:t>
            </a:r>
          </a:p>
          <a:p>
            <a:pPr lvl="1"/>
            <a:r>
              <a:rPr lang="en-GB" sz="1400" dirty="0"/>
              <a:t>Internet tokens.</a:t>
            </a:r>
          </a:p>
          <a:p>
            <a:pPr lvl="1"/>
            <a:r>
              <a:rPr lang="en-GB" sz="1400" dirty="0"/>
              <a:t>Phones and extra phone credit, radios as required etc.</a:t>
            </a:r>
          </a:p>
        </p:txBody>
      </p:sp>
    </p:spTree>
    <p:extLst>
      <p:ext uri="{BB962C8B-B14F-4D97-AF65-F5344CB8AC3E}">
        <p14:creationId xmlns:p14="http://schemas.microsoft.com/office/powerpoint/2010/main" val="335233029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0"/>
            <a:ext cx="9036496" cy="1143000"/>
          </a:xfrm>
        </p:spPr>
        <p:txBody>
          <a:bodyPr>
            <a:noAutofit/>
          </a:bodyPr>
          <a:lstStyle/>
          <a:p>
            <a:r>
              <a:rPr lang="en-GB" sz="3600" b="1" dirty="0">
                <a:solidFill>
                  <a:srgbClr val="002060"/>
                </a:solidFill>
              </a:rPr>
              <a:t>Example: logistics checklist for EVD </a:t>
            </a:r>
            <a:r>
              <a:rPr lang="en-GB" sz="2000" b="1" dirty="0">
                <a:solidFill>
                  <a:srgbClr val="002060"/>
                </a:solidFill>
              </a:rPr>
              <a:t>(2)</a:t>
            </a:r>
          </a:p>
        </p:txBody>
      </p:sp>
      <p:sp>
        <p:nvSpPr>
          <p:cNvPr id="3" name="Content Placeholder 2"/>
          <p:cNvSpPr>
            <a:spLocks noGrp="1"/>
          </p:cNvSpPr>
          <p:nvPr>
            <p:ph idx="4294967295"/>
          </p:nvPr>
        </p:nvSpPr>
        <p:spPr>
          <a:xfrm>
            <a:off x="0" y="879475"/>
            <a:ext cx="9144000" cy="5718175"/>
          </a:xfrm>
        </p:spPr>
        <p:txBody>
          <a:bodyPr>
            <a:noAutofit/>
          </a:bodyPr>
          <a:lstStyle/>
          <a:p>
            <a:pPr marL="0" indent="0">
              <a:buNone/>
            </a:pPr>
            <a:r>
              <a:rPr lang="en-GB" sz="1400" b="1" dirty="0">
                <a:solidFill>
                  <a:srgbClr val="0070C0"/>
                </a:solidFill>
              </a:rPr>
              <a:t>Medical</a:t>
            </a:r>
          </a:p>
          <a:p>
            <a:pPr lvl="1"/>
            <a:r>
              <a:rPr lang="en-GB" sz="1400" dirty="0"/>
              <a:t>Rehydration infusion set</a:t>
            </a:r>
          </a:p>
          <a:p>
            <a:pPr lvl="1"/>
            <a:r>
              <a:rPr lang="en-GB" sz="1400" dirty="0"/>
              <a:t>ORS</a:t>
            </a:r>
          </a:p>
          <a:p>
            <a:pPr lvl="1"/>
            <a:r>
              <a:rPr lang="en-GB" sz="1400" dirty="0"/>
              <a:t>Treatment courses</a:t>
            </a:r>
          </a:p>
          <a:p>
            <a:pPr marL="0" indent="0">
              <a:buNone/>
            </a:pPr>
            <a:r>
              <a:rPr lang="en-GB" sz="1400" b="1" dirty="0">
                <a:solidFill>
                  <a:srgbClr val="0070C0"/>
                </a:solidFill>
              </a:rPr>
              <a:t>Field equipment and PPE</a:t>
            </a:r>
          </a:p>
          <a:p>
            <a:pPr lvl="1"/>
            <a:r>
              <a:rPr lang="en-GB" sz="1400" dirty="0"/>
              <a:t>Alcohol based hand rub, soap, HTH/bleach</a:t>
            </a:r>
          </a:p>
          <a:p>
            <a:pPr lvl="1"/>
            <a:r>
              <a:rPr lang="en-GB" sz="1400" dirty="0"/>
              <a:t>PPE including non-sterile scrubs, disposable nitrile gloves, heavy duty gloves, N95 particulate respirator, coverall and/or gown, rubber boots, heavy duty apron,  face shield and/or goggles, surgical masks.</a:t>
            </a:r>
          </a:p>
          <a:p>
            <a:pPr lvl="1"/>
            <a:r>
              <a:rPr lang="en-GB" sz="1400" dirty="0"/>
              <a:t>Infra red thermometers</a:t>
            </a:r>
          </a:p>
          <a:p>
            <a:pPr lvl="1"/>
            <a:r>
              <a:rPr lang="en-GB" sz="1400" dirty="0"/>
              <a:t>Cadaver bags</a:t>
            </a:r>
          </a:p>
          <a:p>
            <a:pPr lvl="1"/>
            <a:r>
              <a:rPr lang="en-GB" sz="1400" dirty="0"/>
              <a:t>Backpack sprayers</a:t>
            </a:r>
          </a:p>
          <a:p>
            <a:pPr lvl="1"/>
            <a:r>
              <a:rPr lang="en-GB" sz="1400" dirty="0"/>
              <a:t>Disposable bags for bio-hazardous waste</a:t>
            </a:r>
          </a:p>
          <a:p>
            <a:pPr lvl="1"/>
            <a:r>
              <a:rPr lang="en-GB" sz="1400" dirty="0"/>
              <a:t>Sampling kit (UN 2814, blood specimen kit, oral specimen swabs, gloves, alcohol swabs)</a:t>
            </a:r>
          </a:p>
          <a:p>
            <a:pPr lvl="1"/>
            <a:r>
              <a:rPr lang="en-GB" sz="1400" dirty="0"/>
              <a:t>Triple packaging </a:t>
            </a:r>
          </a:p>
          <a:p>
            <a:pPr lvl="1"/>
            <a:r>
              <a:rPr lang="en-GB" sz="1400" dirty="0"/>
              <a:t>Safety box/sharps container</a:t>
            </a:r>
          </a:p>
          <a:p>
            <a:pPr marL="0" indent="0">
              <a:buNone/>
            </a:pPr>
            <a:r>
              <a:rPr lang="en-GB" sz="1400" b="1" dirty="0">
                <a:solidFill>
                  <a:srgbClr val="0070C0"/>
                </a:solidFill>
              </a:rPr>
              <a:t>Transport</a:t>
            </a:r>
          </a:p>
          <a:p>
            <a:pPr lvl="1"/>
            <a:r>
              <a:rPr lang="en-GB" sz="1400" dirty="0"/>
              <a:t>Access to cars or scooters and Fuel</a:t>
            </a:r>
          </a:p>
          <a:p>
            <a:pPr marL="0" indent="0">
              <a:buNone/>
            </a:pPr>
            <a:r>
              <a:rPr lang="en-GB" sz="1400" b="1" dirty="0">
                <a:solidFill>
                  <a:srgbClr val="0070C0"/>
                </a:solidFill>
              </a:rPr>
              <a:t>Finances</a:t>
            </a:r>
          </a:p>
          <a:p>
            <a:pPr lvl="1"/>
            <a:r>
              <a:rPr lang="en-GB" sz="1400" dirty="0"/>
              <a:t>Per diem, Petit cash</a:t>
            </a:r>
          </a:p>
          <a:p>
            <a:pPr lvl="1"/>
            <a:r>
              <a:rPr lang="en-GB" sz="1400" dirty="0"/>
              <a:t>Access and mechanism to release emergency funds budgets</a:t>
            </a:r>
          </a:p>
        </p:txBody>
      </p:sp>
    </p:spTree>
    <p:extLst>
      <p:ext uri="{BB962C8B-B14F-4D97-AF65-F5344CB8AC3E}">
        <p14:creationId xmlns:p14="http://schemas.microsoft.com/office/powerpoint/2010/main" val="358884803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259435083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210</TotalTime>
  <Words>615</Words>
  <Application>Microsoft Office PowerPoint</Application>
  <PresentationFormat>On-screen Show (4:3)</PresentationFormat>
  <Paragraphs>84</Paragraphs>
  <Slides>10</Slides>
  <Notes>1</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10</vt:i4>
      </vt:variant>
    </vt:vector>
  </HeadingPairs>
  <TitlesOfParts>
    <vt:vector size="15" baseType="lpstr">
      <vt:lpstr>Arial</vt:lpstr>
      <vt:lpstr>Arial Narrow</vt:lpstr>
      <vt:lpstr>Calibri</vt:lpstr>
      <vt:lpstr>Office Theme</vt:lpstr>
      <vt:lpstr>RC 59 Template EN</vt:lpstr>
      <vt:lpstr>Rapid Response Teams Training</vt:lpstr>
      <vt:lpstr>Learning objectives</vt:lpstr>
      <vt:lpstr>Instructions</vt:lpstr>
      <vt:lpstr>Instructions</vt:lpstr>
      <vt:lpstr>Debriefing</vt:lpstr>
      <vt:lpstr>Debriefing</vt:lpstr>
      <vt:lpstr>Exemple: logistics checklist for EVD</vt:lpstr>
      <vt:lpstr>Example: logistics checklist for EVD (2)</vt:lpstr>
      <vt:lpstr>Disclaimer</vt:lpstr>
      <vt:lpstr>Thank you!</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Deployment Checklist Groupwork</dc:title>
  <dc:creator>SMALLWOOD, Catherine</dc:creator>
  <cp:lastModifiedBy>GOMEZ, Paula</cp:lastModifiedBy>
  <cp:revision>26</cp:revision>
  <cp:lastPrinted>2016-08-24T08:14:01Z</cp:lastPrinted>
  <dcterms:created xsi:type="dcterms:W3CDTF">2015-09-22T16:46:55Z</dcterms:created>
  <dcterms:modified xsi:type="dcterms:W3CDTF">2018-05-14T16:20:48Z</dcterms:modified>
</cp:coreProperties>
</file>

<file path=docProps/thumbnail.jpeg>
</file>